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99" r:id="rId2"/>
    <p:sldId id="298" r:id="rId3"/>
    <p:sldId id="310" r:id="rId4"/>
    <p:sldId id="314" r:id="rId5"/>
    <p:sldId id="256" r:id="rId6"/>
    <p:sldId id="318" r:id="rId7"/>
    <p:sldId id="317" r:id="rId8"/>
    <p:sldId id="319" r:id="rId9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11"/>
    </p:embeddedFont>
    <p:embeddedFont>
      <p:font typeface="210 맨발의청춘 L" panose="02020603020101020101" pitchFamily="18" charset="-127"/>
      <p:regular r:id="rId12"/>
      <p:bold r:id="rId13"/>
      <p:italic r:id="rId14"/>
      <p:boldItalic r:id="rId15"/>
    </p:embeddedFont>
    <p:embeddedFont>
      <p:font typeface="나눔스퀘어 Bold" panose="020B0600000101010101" pitchFamily="50" charset="-127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컴퓨터공학부)정창회" initials="(" lastIdx="1" clrIdx="0">
    <p:extLst>
      <p:ext uri="{19B8F6BF-5375-455C-9EA6-DF929625EA0E}">
        <p15:presenceInfo xmlns:p15="http://schemas.microsoft.com/office/powerpoint/2012/main" userId="S-1-5-21-2927225892-934419399-100805153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B7BF"/>
    <a:srgbClr val="75CFD7"/>
    <a:srgbClr val="666666"/>
    <a:srgbClr val="F95F60"/>
    <a:srgbClr val="ED6B6E"/>
    <a:srgbClr val="ADF2E7"/>
    <a:srgbClr val="19D9BD"/>
    <a:srgbClr val="FF4D4C"/>
    <a:srgbClr val="FFD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6370" autoAdjust="0"/>
  </p:normalViewPr>
  <p:slideViewPr>
    <p:cSldViewPr snapToGrid="0" snapToObjects="1">
      <p:cViewPr varScale="1">
        <p:scale>
          <a:sx n="71" d="100"/>
          <a:sy n="71" d="100"/>
        </p:scale>
        <p:origin x="66" y="79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>
        <p:guide orient="horz" pos="2874"/>
        <p:guide pos="215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>
              <a:defRPr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우리나라는 장애인차별금지법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20, 21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조를 통해 장애인의 정보 접근성을 보장하고자 하는 제도를 갖추고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이 제도는 발전되는 정보화의 속도를 따라가지 못해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신정보격차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초래돼도 해결하지 못하는 법이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돼가고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33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한국정보화진흥원이 조사한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'2017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디지털정보격차 실태조사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결과에 따르면 장애인 정보화 역량은 비장애인의 절반 수준으로 나타났습니다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특히 청각장애인은 어떤 장애 유형보다도 정보 습득이 어렵습니다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시각장애인을 위해서는 다양한 솔루션이 나와 있지만 청각장애인을 위한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영상 자료의 제작과 배포 체계는 여전히 미흡한 상황입니다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40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defRPr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algn="r">
                <a:defRPr/>
              </a:pPr>
              <a:t>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2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문제를 해결하기 위해 수화 인 플레이어는 영상의 내용을 수화로 번역하여 사용자에게 제공해줍니다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자막이 없는 영상은 음성에서 자막을 추출하여 수화로 번역합니다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한국어 자막이 없는 외국 영상 또한 한국 수화로 번역이 가능합니다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2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defRPr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algn="r">
                <a:defRPr/>
              </a:pPr>
              <a:t>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6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문제를 해결하기 위해 수화 인 플레이어는 영상의 내용을 수화로 번역하여 사용자에게 제공해줍니다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자막이 없는 영상은 음성에서 자막을 추출하여 수화로 번역합니다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 자막이 없는 외국 영상 또한 한국 수화로 번역이 가능합니다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7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문제를 해결하기 위해 수화 인 플레이어는 영상의 내용을 수화로 번역하여 사용자에게 제공해줍니다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자막이 없는 영상은 음성에서 자막을 추출하여 수화로 번역합니다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 자막이 없는 외국 영상 또한 한국 수화로 번역이 가능합니다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25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hyperlink" Target="https://commons.wikimedia.org/wiki/File:Cquote1_black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DD8BB1F-1390-4789-B611-89979C81B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667" y="359968"/>
            <a:ext cx="3734666" cy="26854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ED6E28-C701-4B46-9C8F-7A4AA1F56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309" y="6043577"/>
            <a:ext cx="2410691" cy="814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C1718-9039-43EA-AEB1-5594A011F59E}"/>
              </a:ext>
            </a:extLst>
          </p:cNvPr>
          <p:cNvSpPr txBox="1"/>
          <p:nvPr/>
        </p:nvSpPr>
        <p:spPr>
          <a:xfrm>
            <a:off x="1049481" y="3459279"/>
            <a:ext cx="100930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i="1" dirty="0"/>
              <a:t>정보접근 및 의사소통에 대한 차별금지</a:t>
            </a:r>
            <a:r>
              <a:rPr lang="en-US" altLang="ko-KR" sz="3000" b="1" i="1" dirty="0"/>
              <a:t>(</a:t>
            </a:r>
            <a:r>
              <a:rPr lang="ko-KR" altLang="en-US" sz="3000" b="1" i="1" dirty="0"/>
              <a:t>법 제</a:t>
            </a:r>
            <a:r>
              <a:rPr lang="en-US" altLang="ko-KR" sz="3000" b="1" i="1" dirty="0"/>
              <a:t>20</a:t>
            </a:r>
            <a:r>
              <a:rPr lang="ko-KR" altLang="en-US" sz="3000" b="1" i="1" dirty="0"/>
              <a:t>조</a:t>
            </a:r>
            <a:r>
              <a:rPr lang="en-US" altLang="ko-KR" sz="3000" b="1" i="1" dirty="0"/>
              <a:t>, </a:t>
            </a:r>
            <a:r>
              <a:rPr lang="ko-KR" altLang="en-US" sz="3000" b="1" i="1" dirty="0"/>
              <a:t>제</a:t>
            </a:r>
            <a:r>
              <a:rPr lang="en-US" altLang="ko-KR" sz="3000" b="1" i="1" dirty="0"/>
              <a:t>21</a:t>
            </a:r>
            <a:r>
              <a:rPr lang="ko-KR" altLang="en-US" sz="3000" b="1" i="1" dirty="0"/>
              <a:t>조</a:t>
            </a:r>
            <a:r>
              <a:rPr lang="en-US" altLang="ko-KR" sz="3000" b="1" i="1" dirty="0"/>
              <a:t>)</a:t>
            </a:r>
          </a:p>
          <a:p>
            <a:endParaRPr lang="en-US" altLang="ko-KR" sz="2500" i="1" dirty="0"/>
          </a:p>
          <a:p>
            <a:r>
              <a:rPr lang="ko-KR" altLang="en-US" sz="2500" i="1" dirty="0"/>
              <a:t>공공기관 등이 생산</a:t>
            </a:r>
            <a:r>
              <a:rPr lang="en-US" altLang="ko-KR" sz="2500" i="1" dirty="0"/>
              <a:t>·</a:t>
            </a:r>
            <a:r>
              <a:rPr lang="ko-KR" altLang="en-US" sz="2500" i="1" dirty="0"/>
              <a:t>배포하는 웹사이트 및 간행물 등에 대한 장애인 </a:t>
            </a:r>
            <a:r>
              <a:rPr lang="ko-KR" altLang="en-US" sz="2500" b="1" i="1" dirty="0">
                <a:solidFill>
                  <a:srgbClr val="FF0000"/>
                </a:solidFill>
              </a:rPr>
              <a:t>접근성을 보장</a:t>
            </a:r>
            <a:r>
              <a:rPr lang="ko-KR" altLang="en-US" sz="2500" i="1" dirty="0"/>
              <a:t>해야 합니다</a:t>
            </a:r>
            <a:r>
              <a:rPr lang="en-US" altLang="ko-KR" sz="2500" i="1" dirty="0"/>
              <a:t>. </a:t>
            </a:r>
            <a:r>
              <a:rPr lang="ko-KR" altLang="en-US" sz="2500" i="1" dirty="0"/>
              <a:t>특히 방송업자는 폐쇄자막</a:t>
            </a:r>
            <a:r>
              <a:rPr lang="en-US" altLang="ko-KR" sz="2500" i="1" dirty="0"/>
              <a:t>, </a:t>
            </a:r>
            <a:r>
              <a:rPr lang="ko-KR" altLang="en-US" sz="2500" i="1" dirty="0"/>
              <a:t>수화방송</a:t>
            </a:r>
            <a:r>
              <a:rPr lang="en-US" altLang="ko-KR" sz="2500" i="1" dirty="0"/>
              <a:t>, </a:t>
            </a:r>
            <a:r>
              <a:rPr lang="ko-KR" altLang="en-US" sz="2500" i="1" dirty="0"/>
              <a:t>화면해설 등 </a:t>
            </a:r>
            <a:r>
              <a:rPr lang="ko-KR" altLang="en-US" sz="2500" b="1" i="1" dirty="0">
                <a:solidFill>
                  <a:srgbClr val="FF0000"/>
                </a:solidFill>
              </a:rPr>
              <a:t>장애인 시청편의 서비스를 제공</a:t>
            </a:r>
            <a:r>
              <a:rPr lang="ko-KR" altLang="en-US" sz="2500" i="1" dirty="0"/>
              <a:t>해야 합니다</a:t>
            </a:r>
            <a:r>
              <a:rPr lang="en-US" altLang="ko-KR" sz="2500" i="1" dirty="0"/>
              <a:t>.</a:t>
            </a:r>
            <a:endParaRPr lang="ko-KR" altLang="en-US" sz="2500" i="1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01685C3-0C3A-4DA2-9F74-D2DEE7A0F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1409"/>
      </p:ext>
    </p:extLst>
  </p:cSld>
  <p:clrMapOvr>
    <a:masterClrMapping/>
  </p:clrMapOvr>
  <p:transition advTm="18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2D1620-1E3E-4A01-B2F5-A31A6BBA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72" y="1548844"/>
            <a:ext cx="10756054" cy="2731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3F4251-FDF6-4163-9C5B-1F99FBC97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28" y="723302"/>
            <a:ext cx="10460943" cy="825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42C96-ECAD-4E98-938D-CE367A8EA436}"/>
              </a:ext>
            </a:extLst>
          </p:cNvPr>
          <p:cNvSpPr txBox="1"/>
          <p:nvPr/>
        </p:nvSpPr>
        <p:spPr>
          <a:xfrm>
            <a:off x="1433944" y="4528621"/>
            <a:ext cx="9324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'2017 </a:t>
            </a:r>
            <a:r>
              <a:rPr lang="ko-KR" altLang="en-US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디지털정보격차 실태조사</a:t>
            </a:r>
            <a:r>
              <a:rPr lang="en-US" altLang="ko-KR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'</a:t>
            </a:r>
            <a:r>
              <a:rPr lang="ko-KR" altLang="en-US" sz="2500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결과에 따르면 </a:t>
            </a:r>
            <a:endParaRPr lang="en-US" altLang="ko-KR" sz="2500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500" i="1" dirty="0">
              <a:latin typeface="+mj-ea"/>
              <a:ea typeface="+mj-ea"/>
            </a:endParaRPr>
          </a:p>
          <a:p>
            <a:pPr algn="ctr"/>
            <a:r>
              <a:rPr lang="ko-KR" altLang="en-US" sz="3000" i="1" dirty="0">
                <a:latin typeface="+mj-ea"/>
                <a:ea typeface="+mj-ea"/>
              </a:rPr>
              <a:t>장애인 정보화 역량은 비장애인의 </a:t>
            </a:r>
            <a:r>
              <a:rPr lang="ko-KR" altLang="en-US" sz="3000" b="1" i="1" dirty="0">
                <a:solidFill>
                  <a:srgbClr val="FF0000"/>
                </a:solidFill>
                <a:latin typeface="+mj-ea"/>
                <a:ea typeface="+mj-ea"/>
              </a:rPr>
              <a:t>절반 수준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7584A3-874A-4814-94ED-4D789E578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926" y="6365828"/>
            <a:ext cx="2660073" cy="4921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4107BD0-91CD-4640-B9D8-49AD1EA53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66694" y="5106083"/>
            <a:ext cx="429874" cy="3224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13D8551-7B6B-4069-B346-3CDAEF3D4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0800000">
            <a:off x="10010369" y="5190341"/>
            <a:ext cx="429874" cy="32240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E1F17D0-481F-46B5-A22B-6CF9B6E9E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0645"/>
      </p:ext>
    </p:extLst>
  </p:cSld>
  <p:clrMapOvr>
    <a:masterClrMapping/>
  </p:clrMapOvr>
  <p:transition advTm="259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369CC-0AD1-6A46-8482-B8B8854B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413899"/>
            <a:ext cx="10515600" cy="1325563"/>
          </a:xfrm>
        </p:spPr>
        <p:txBody>
          <a:bodyPr/>
          <a:lstStyle/>
          <a:p>
            <a:r>
              <a:rPr kumimoji="1" lang="en-US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Problem</a:t>
            </a:r>
            <a:endParaRPr kumimoji="1" lang="ko-KR" altLang="en-US" sz="6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A9D7C5-7941-495F-8087-896FAAC26601}"/>
              </a:ext>
            </a:extLst>
          </p:cNvPr>
          <p:cNvGrpSpPr/>
          <p:nvPr/>
        </p:nvGrpSpPr>
        <p:grpSpPr>
          <a:xfrm>
            <a:off x="941832" y="5296665"/>
            <a:ext cx="9012065" cy="914400"/>
            <a:chOff x="941832" y="5296665"/>
            <a:chExt cx="9012065" cy="91440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A8585A9-48FB-B149-9FBC-DE3904E84873}"/>
                </a:ext>
              </a:extLst>
            </p:cNvPr>
            <p:cNvSpPr/>
            <p:nvPr/>
          </p:nvSpPr>
          <p:spPr>
            <a:xfrm>
              <a:off x="941832" y="5296665"/>
              <a:ext cx="914400" cy="914400"/>
            </a:xfrm>
            <a:prstGeom prst="roundRect">
              <a:avLst/>
            </a:prstGeom>
            <a:noFill/>
            <a:ln w="98425" cmpd="sng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400" dirty="0">
                  <a:solidFill>
                    <a:schemeClr val="bg2">
                      <a:lumMod val="75000"/>
                    </a:schemeClr>
                  </a:solidFill>
                </a:rPr>
                <a:t>3</a:t>
              </a:r>
              <a:endParaRPr kumimoji="1" lang="ko-KR" altLang="en-US" sz="4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2251D9-07C3-D04E-9044-F24A696FFB6F}"/>
                </a:ext>
              </a:extLst>
            </p:cNvPr>
            <p:cNvSpPr txBox="1"/>
            <p:nvPr/>
          </p:nvSpPr>
          <p:spPr>
            <a:xfrm>
              <a:off x="2142309" y="5399922"/>
              <a:ext cx="7811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청인들과의</a:t>
              </a:r>
              <a:r>
                <a:rPr kumimoji="1" lang="ko-KR" altLang="en-U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kumimoji="1" lang="ko-KR" altLang="en-US" sz="4000" dirty="0">
                  <a:solidFill>
                    <a:srgbClr val="F95F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정보 격차 </a:t>
              </a:r>
              <a:r>
                <a:rPr kumimoji="1" lang="ko-KR" altLang="en-US" sz="4000" dirty="0"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발생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D32192-4E5B-474B-983C-E7143875B3E0}"/>
              </a:ext>
            </a:extLst>
          </p:cNvPr>
          <p:cNvGrpSpPr/>
          <p:nvPr/>
        </p:nvGrpSpPr>
        <p:grpSpPr>
          <a:xfrm>
            <a:off x="0" y="479895"/>
            <a:ext cx="1216152" cy="920236"/>
            <a:chOff x="0" y="479895"/>
            <a:chExt cx="1216152" cy="920236"/>
          </a:xfrm>
          <a:solidFill>
            <a:schemeClr val="accent1">
              <a:lumMod val="50000"/>
            </a:schemeClr>
          </a:solidFill>
        </p:grpSpPr>
        <p:sp>
          <p:nvSpPr>
            <p:cNvPr id="15" name="평행 사변형[P] 14">
              <a:extLst>
                <a:ext uri="{FF2B5EF4-FFF2-40B4-BE49-F238E27FC236}">
                  <a16:creationId xmlns:a16="http://schemas.microsoft.com/office/drawing/2014/main" id="{9261373A-A65B-BC44-BFB2-E856ABABF6C5}"/>
                </a:ext>
              </a:extLst>
            </p:cNvPr>
            <p:cNvSpPr/>
            <p:nvPr/>
          </p:nvSpPr>
          <p:spPr>
            <a:xfrm rot="10800000">
              <a:off x="0" y="485731"/>
              <a:ext cx="1216152" cy="91440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12A5C4-C0DF-D240-A43E-831A9B498870}"/>
                </a:ext>
              </a:extLst>
            </p:cNvPr>
            <p:cNvSpPr/>
            <p:nvPr/>
          </p:nvSpPr>
          <p:spPr>
            <a:xfrm>
              <a:off x="0" y="479895"/>
              <a:ext cx="9144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917E81-CCEF-436B-8F0F-96ABF518838E}"/>
              </a:ext>
            </a:extLst>
          </p:cNvPr>
          <p:cNvGrpSpPr/>
          <p:nvPr/>
        </p:nvGrpSpPr>
        <p:grpSpPr>
          <a:xfrm>
            <a:off x="914400" y="3734263"/>
            <a:ext cx="9039497" cy="914400"/>
            <a:chOff x="914400" y="3734263"/>
            <a:chExt cx="9039497" cy="914400"/>
          </a:xfrm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990900C1-C127-4D45-8F95-858515BF3297}"/>
                </a:ext>
              </a:extLst>
            </p:cNvPr>
            <p:cNvSpPr/>
            <p:nvPr/>
          </p:nvSpPr>
          <p:spPr>
            <a:xfrm>
              <a:off x="914400" y="3734263"/>
              <a:ext cx="914400" cy="914400"/>
            </a:xfrm>
            <a:prstGeom prst="roundRect">
              <a:avLst/>
            </a:prstGeom>
            <a:noFill/>
            <a:ln w="98425" cmpd="sng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400" dirty="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  <a:endParaRPr kumimoji="1" lang="ko-KR" altLang="en-US" sz="4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6CE074-B069-49B1-A74D-690D0207A4C5}"/>
                </a:ext>
              </a:extLst>
            </p:cNvPr>
            <p:cNvSpPr txBox="1"/>
            <p:nvPr/>
          </p:nvSpPr>
          <p:spPr>
            <a:xfrm>
              <a:off x="2142309" y="3837520"/>
              <a:ext cx="7811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청각장애인들의 </a:t>
              </a:r>
              <a:r>
                <a:rPr kumimoji="1" lang="ko-KR" altLang="en-US" sz="4000" dirty="0">
                  <a:solidFill>
                    <a:srgbClr val="F95F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미디어 접근 장벽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F6011E-8BBB-4605-9DB0-2153780F57B7}"/>
              </a:ext>
            </a:extLst>
          </p:cNvPr>
          <p:cNvGrpSpPr/>
          <p:nvPr/>
        </p:nvGrpSpPr>
        <p:grpSpPr>
          <a:xfrm>
            <a:off x="914400" y="2168434"/>
            <a:ext cx="9039497" cy="914400"/>
            <a:chOff x="914400" y="2168434"/>
            <a:chExt cx="9039497" cy="914400"/>
          </a:xfrm>
        </p:grpSpPr>
        <p:sp>
          <p:nvSpPr>
            <p:cNvPr id="19" name="모서리가 둥근 직사각형 6">
              <a:extLst>
                <a:ext uri="{FF2B5EF4-FFF2-40B4-BE49-F238E27FC236}">
                  <a16:creationId xmlns:a16="http://schemas.microsoft.com/office/drawing/2014/main" id="{EEE5FB30-C008-4B05-9BFA-4D1D339B7841}"/>
                </a:ext>
              </a:extLst>
            </p:cNvPr>
            <p:cNvSpPr/>
            <p:nvPr/>
          </p:nvSpPr>
          <p:spPr>
            <a:xfrm>
              <a:off x="914400" y="2168434"/>
              <a:ext cx="914400" cy="914400"/>
            </a:xfrm>
            <a:prstGeom prst="roundRect">
              <a:avLst/>
            </a:prstGeom>
            <a:noFill/>
            <a:ln w="98425" cmpd="sng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400" dirty="0">
                  <a:solidFill>
                    <a:schemeClr val="bg2">
                      <a:lumMod val="75000"/>
                    </a:schemeClr>
                  </a:solidFill>
                </a:rPr>
                <a:t>1</a:t>
              </a:r>
              <a:endParaRPr kumimoji="1" lang="ko-KR" altLang="en-US" sz="4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29AAF3-25F4-4A8B-BD7D-606A0CDF9FA3}"/>
                </a:ext>
              </a:extLst>
            </p:cNvPr>
            <p:cNvSpPr txBox="1"/>
            <p:nvPr/>
          </p:nvSpPr>
          <p:spPr>
            <a:xfrm>
              <a:off x="2142309" y="2271691"/>
              <a:ext cx="7811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수화 제공 </a:t>
              </a:r>
              <a:r>
                <a:rPr kumimoji="1" lang="ko-KR" altLang="en-US" sz="4000" dirty="0">
                  <a:solidFill>
                    <a:srgbClr val="F95F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영상 컨텐츠의 부족</a:t>
              </a:r>
            </a:p>
          </p:txBody>
        </p:sp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0EB548B3-0335-4E9F-93C1-277E0BBB9A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9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0"/>
    </mc:Choice>
    <mc:Fallback xmlns="">
      <p:transition spd="slow" advTm="19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52269A3-5930-4221-98DD-DC727C6D5F91}"/>
              </a:ext>
            </a:extLst>
          </p:cNvPr>
          <p:cNvGrpSpPr/>
          <p:nvPr/>
        </p:nvGrpSpPr>
        <p:grpSpPr>
          <a:xfrm>
            <a:off x="392554" y="2357112"/>
            <a:ext cx="3512809" cy="3491939"/>
            <a:chOff x="650850" y="2322714"/>
            <a:chExt cx="3512809" cy="349193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EC49C75-6B6E-4F68-931F-611AC8AA67A1}"/>
                </a:ext>
              </a:extLst>
            </p:cNvPr>
            <p:cNvSpPr/>
            <p:nvPr/>
          </p:nvSpPr>
          <p:spPr>
            <a:xfrm>
              <a:off x="671720" y="2322714"/>
              <a:ext cx="3491939" cy="34919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F9036A4-EEB4-4416-BF20-37500D60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839" y="2455391"/>
              <a:ext cx="1341700" cy="123860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04FFFA-168D-4FB7-B070-ADFDEFB77FFC}"/>
                </a:ext>
              </a:extLst>
            </p:cNvPr>
            <p:cNvSpPr txBox="1"/>
            <p:nvPr/>
          </p:nvSpPr>
          <p:spPr>
            <a:xfrm>
              <a:off x="650850" y="3576146"/>
              <a:ext cx="349193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자막 제공</a:t>
              </a:r>
              <a:endParaRPr lang="en-US" altLang="ko-KR" b="1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just"/>
              <a:endParaRPr lang="en-US" altLang="ko-KR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동영상을 음성파일로 변환한 뒤 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Google STT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를 이용하여 음성을 텍스트로 변환한다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텍스트의 시간 정보를 통해 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VTT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자막을 생성한다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FB1DB762-124E-4479-915A-131491DA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70" y="359399"/>
            <a:ext cx="10515600" cy="1325563"/>
          </a:xfrm>
        </p:spPr>
        <p:txBody>
          <a:bodyPr/>
          <a:lstStyle/>
          <a:p>
            <a:r>
              <a:rPr kumimoji="1" lang="en-US" altLang="ko-KR" sz="6000"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Solution</a:t>
            </a:r>
            <a:endParaRPr kumimoji="1" lang="ko-KR" altLang="en-US" sz="6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BB420A-5CB6-4B40-8D1F-E05B8979BFF7}"/>
              </a:ext>
            </a:extLst>
          </p:cNvPr>
          <p:cNvGrpSpPr/>
          <p:nvPr/>
        </p:nvGrpSpPr>
        <p:grpSpPr>
          <a:xfrm>
            <a:off x="0" y="479895"/>
            <a:ext cx="1216152" cy="920236"/>
            <a:chOff x="0" y="479895"/>
            <a:chExt cx="1216152" cy="920236"/>
          </a:xfrm>
          <a:solidFill>
            <a:schemeClr val="accent1">
              <a:lumMod val="50000"/>
            </a:schemeClr>
          </a:solidFill>
        </p:grpSpPr>
        <p:sp>
          <p:nvSpPr>
            <p:cNvPr id="8" name="평행 사변형[P] 13">
              <a:extLst>
                <a:ext uri="{FF2B5EF4-FFF2-40B4-BE49-F238E27FC236}">
                  <a16:creationId xmlns:a16="http://schemas.microsoft.com/office/drawing/2014/main" id="{F1C5E03D-D46A-478B-A7EF-606F8E2C15EA}"/>
                </a:ext>
              </a:extLst>
            </p:cNvPr>
            <p:cNvSpPr/>
            <p:nvPr/>
          </p:nvSpPr>
          <p:spPr>
            <a:xfrm rot="10800000">
              <a:off x="0" y="485731"/>
              <a:ext cx="1216152" cy="91440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7725785-425D-4770-A4CC-871887CA91CF}"/>
                </a:ext>
              </a:extLst>
            </p:cNvPr>
            <p:cNvSpPr/>
            <p:nvPr/>
          </p:nvSpPr>
          <p:spPr>
            <a:xfrm>
              <a:off x="0" y="479895"/>
              <a:ext cx="9144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A5BAF1-DA99-4A5A-BD59-57FA2DDAEAB2}"/>
              </a:ext>
            </a:extLst>
          </p:cNvPr>
          <p:cNvGrpSpPr/>
          <p:nvPr/>
        </p:nvGrpSpPr>
        <p:grpSpPr>
          <a:xfrm>
            <a:off x="4339616" y="2357111"/>
            <a:ext cx="3491939" cy="3491939"/>
            <a:chOff x="4462112" y="2139527"/>
            <a:chExt cx="3491939" cy="349193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ACC36ED-4A8A-4392-873F-8DD93AF8FE32}"/>
                </a:ext>
              </a:extLst>
            </p:cNvPr>
            <p:cNvSpPr/>
            <p:nvPr/>
          </p:nvSpPr>
          <p:spPr>
            <a:xfrm>
              <a:off x="4462112" y="2139527"/>
              <a:ext cx="3491939" cy="34919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87ED04-3381-4266-BED5-6E60E8985AAF}"/>
                </a:ext>
              </a:extLst>
            </p:cNvPr>
            <p:cNvSpPr txBox="1"/>
            <p:nvPr/>
          </p:nvSpPr>
          <p:spPr>
            <a:xfrm>
              <a:off x="4462112" y="3548073"/>
              <a:ext cx="349193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수화 영상 제공</a:t>
              </a:r>
              <a:endParaRPr lang="en-US" altLang="ko-KR" b="1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just"/>
              <a:endParaRPr lang="en-US" altLang="ko-KR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생성된 자막을 </a:t>
              </a:r>
              <a:r>
                <a:rPr lang="en-US" altLang="ko-KR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PyKomoran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으로 형태소를 분석하고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수화 문법에 맞게 재구성한다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단어들을 서버에 저장되어 있는 수화 영상과 매핑하고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시간 정보에 맞춰 합친다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04BD40-EF60-4D6D-99F8-508B60BCC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596" y="2433847"/>
              <a:ext cx="1112970" cy="102745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415A53-7A74-401A-B240-F43083B3E59E}"/>
              </a:ext>
            </a:extLst>
          </p:cNvPr>
          <p:cNvGrpSpPr/>
          <p:nvPr/>
        </p:nvGrpSpPr>
        <p:grpSpPr>
          <a:xfrm>
            <a:off x="8265808" y="2357110"/>
            <a:ext cx="3512809" cy="3491939"/>
            <a:chOff x="8244938" y="2191325"/>
            <a:chExt cx="3512809" cy="349193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A9272C-F9DB-43BF-B862-C3F2FC84D907}"/>
                </a:ext>
              </a:extLst>
            </p:cNvPr>
            <p:cNvSpPr/>
            <p:nvPr/>
          </p:nvSpPr>
          <p:spPr>
            <a:xfrm>
              <a:off x="8265808" y="2191325"/>
              <a:ext cx="3491939" cy="34919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521EE9-D1FC-4189-8B10-E91CCF5DC40C}"/>
                </a:ext>
              </a:extLst>
            </p:cNvPr>
            <p:cNvSpPr txBox="1"/>
            <p:nvPr/>
          </p:nvSpPr>
          <p:spPr>
            <a:xfrm>
              <a:off x="8244938" y="3596149"/>
              <a:ext cx="349194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영어 번역</a:t>
              </a:r>
              <a:endParaRPr lang="en-US" altLang="ko-KR" sz="1600" b="1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just"/>
              <a:endParaRPr lang="en-US" altLang="ko-KR" sz="160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영어로 된 동영상을 음성인식하여 텍스트에서 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VTT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자막을 생성하고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Google Translation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으로 번역한다</a:t>
              </a:r>
              <a:r>
                <a:rPr lang="en-US" altLang="ko-KR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형태소 분석 및 재배치를 거쳐 수화로 번역한 동영상을 생성한다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0919986-B6E2-4396-B7E2-EC8B5B48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292" y="2475416"/>
              <a:ext cx="1112970" cy="1027451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4D5F165-1624-473C-8597-5ED3518ADD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8831892"/>
      </p:ext>
    </p:extLst>
  </p:cSld>
  <p:clrMapOvr>
    <a:masterClrMapping/>
  </p:clrMapOvr>
  <p:transition advTm="193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10BE01F-2153-473C-8C00-45B3A6A47C8E}"/>
              </a:ext>
            </a:extLst>
          </p:cNvPr>
          <p:cNvSpPr txBox="1">
            <a:spLocks/>
          </p:cNvSpPr>
          <p:nvPr/>
        </p:nvSpPr>
        <p:spPr>
          <a:xfrm>
            <a:off x="1399032" y="485731"/>
            <a:ext cx="10515600" cy="9144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ko-KR" sz="6000"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Scenario</a:t>
            </a:r>
            <a:endParaRPr kumimoji="1" lang="ko-KR" altLang="en-US" sz="6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471F69-C2F7-40F2-81D1-2851146E0814}"/>
              </a:ext>
            </a:extLst>
          </p:cNvPr>
          <p:cNvGrpSpPr/>
          <p:nvPr/>
        </p:nvGrpSpPr>
        <p:grpSpPr>
          <a:xfrm>
            <a:off x="0" y="479895"/>
            <a:ext cx="1216152" cy="920236"/>
            <a:chOff x="0" y="479895"/>
            <a:chExt cx="1216152" cy="920236"/>
          </a:xfrm>
          <a:solidFill>
            <a:schemeClr val="accent1">
              <a:lumMod val="50000"/>
            </a:schemeClr>
          </a:solidFill>
        </p:grpSpPr>
        <p:sp>
          <p:nvSpPr>
            <p:cNvPr id="18" name="평행 사변형[P] 13">
              <a:extLst>
                <a:ext uri="{FF2B5EF4-FFF2-40B4-BE49-F238E27FC236}">
                  <a16:creationId xmlns:a16="http://schemas.microsoft.com/office/drawing/2014/main" id="{D436CF5B-52F2-4BBD-AE89-1D0B38F4D58E}"/>
                </a:ext>
              </a:extLst>
            </p:cNvPr>
            <p:cNvSpPr/>
            <p:nvPr/>
          </p:nvSpPr>
          <p:spPr>
            <a:xfrm rot="10800000">
              <a:off x="0" y="485731"/>
              <a:ext cx="1216152" cy="91440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E0555C-115A-45BB-B9C5-658F781AF790}"/>
                </a:ext>
              </a:extLst>
            </p:cNvPr>
            <p:cNvSpPr/>
            <p:nvPr/>
          </p:nvSpPr>
          <p:spPr>
            <a:xfrm>
              <a:off x="0" y="479895"/>
              <a:ext cx="9144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3540BAA-5DDF-402B-9218-9827E703E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3" y="2702445"/>
            <a:ext cx="11258550" cy="29828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2B427F-DE11-4C16-A981-1C550A02D567}"/>
              </a:ext>
            </a:extLst>
          </p:cNvPr>
          <p:cNvSpPr/>
          <p:nvPr/>
        </p:nvSpPr>
        <p:spPr>
          <a:xfrm>
            <a:off x="3036163" y="3890460"/>
            <a:ext cx="1384917" cy="446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AEA65B-7C37-4F16-B70C-AF9EEBB2BE83}"/>
              </a:ext>
            </a:extLst>
          </p:cNvPr>
          <p:cNvSpPr/>
          <p:nvPr/>
        </p:nvSpPr>
        <p:spPr>
          <a:xfrm>
            <a:off x="3036163" y="4421663"/>
            <a:ext cx="1313895" cy="38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87C7D3-4631-4CDB-8025-FA22658ACB1D}"/>
              </a:ext>
            </a:extLst>
          </p:cNvPr>
          <p:cNvSpPr/>
          <p:nvPr/>
        </p:nvSpPr>
        <p:spPr>
          <a:xfrm>
            <a:off x="5363592" y="4176105"/>
            <a:ext cx="1313895" cy="446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4FF480-BAD3-49B4-9B4A-73323FB0021A}"/>
              </a:ext>
            </a:extLst>
          </p:cNvPr>
          <p:cNvSpPr/>
          <p:nvPr/>
        </p:nvSpPr>
        <p:spPr>
          <a:xfrm>
            <a:off x="7619999" y="3890460"/>
            <a:ext cx="1313895" cy="100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B2E45B-AC08-4827-9022-2C6BF7BE020C}"/>
              </a:ext>
            </a:extLst>
          </p:cNvPr>
          <p:cNvSpPr txBox="1"/>
          <p:nvPr/>
        </p:nvSpPr>
        <p:spPr>
          <a:xfrm>
            <a:off x="8669874" y="5602134"/>
            <a:ext cx="187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" panose="020B0506040504020204" pitchFamily="34"/>
              </a:rPr>
              <a:t>Sign </a:t>
            </a:r>
            <a:r>
              <a:rPr lang="en-US" altLang="ko-KR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" panose="020B0506040504020204" pitchFamily="34"/>
              </a:rPr>
              <a:t>Language Video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ond" panose="020B0506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1D1C79-1268-47A7-A7FC-4E960F2C7618}"/>
              </a:ext>
            </a:extLst>
          </p:cNvPr>
          <p:cNvSpPr txBox="1"/>
          <p:nvPr/>
        </p:nvSpPr>
        <p:spPr>
          <a:xfrm>
            <a:off x="358898" y="2017764"/>
            <a:ext cx="174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" panose="020B0506040504020204" pitchFamily="34"/>
              </a:rPr>
              <a:t>Video</a:t>
            </a:r>
          </a:p>
          <a:p>
            <a:pPr algn="ctr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" panose="020B0506040504020204" pitchFamily="34"/>
              </a:rPr>
              <a:t>or</a:t>
            </a:r>
          </a:p>
          <a:p>
            <a:pPr algn="ctr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ond" panose="020B0506040504020204" pitchFamily="34"/>
              </a:rPr>
              <a:t>YouTube URL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ond" panose="020B0506040504020204" pitchFamily="34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7366CE-3611-4F0B-8E0B-7D6F47E3548C}"/>
              </a:ext>
            </a:extLst>
          </p:cNvPr>
          <p:cNvSpPr/>
          <p:nvPr/>
        </p:nvSpPr>
        <p:spPr>
          <a:xfrm>
            <a:off x="494653" y="1699268"/>
            <a:ext cx="1313895" cy="100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779A1-F510-4F76-9F38-ACFA7C333FE4}"/>
              </a:ext>
            </a:extLst>
          </p:cNvPr>
          <p:cNvSpPr/>
          <p:nvPr/>
        </p:nvSpPr>
        <p:spPr>
          <a:xfrm>
            <a:off x="8981240" y="5686946"/>
            <a:ext cx="1313895" cy="1003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B32D6D1-FA6E-4768-B7D5-F283A06E84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895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27"/>
    </mc:Choice>
    <mc:Fallback xmlns="">
      <p:transition spd="slow" advTm="3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조시연동영상">
            <a:hlinkClick r:id="" action="ppaction://media"/>
            <a:extLst>
              <a:ext uri="{FF2B5EF4-FFF2-40B4-BE49-F238E27FC236}">
                <a16:creationId xmlns:a16="http://schemas.microsoft.com/office/drawing/2014/main" id="{75FC8131-765F-47E5-B86C-65396246095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699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79"/>
    </mc:Choice>
    <mc:Fallback>
      <p:transition spd="slow" advTm="113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379" objId="2"/>
        <p14:stopEvt time="113279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57266DC5-80EC-417F-8D7F-08EA0E14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398929"/>
            <a:ext cx="10515600" cy="1325563"/>
          </a:xfrm>
        </p:spPr>
        <p:txBody>
          <a:bodyPr/>
          <a:lstStyle/>
          <a:p>
            <a:r>
              <a:rPr kumimoji="1" lang="ko-KR" altLang="en-US" sz="6000"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기대효과</a:t>
            </a:r>
            <a:endParaRPr kumimoji="1" lang="ko-KR" altLang="en-US" sz="6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004149-8AB8-40DD-A7D8-7FEAB42EDFB9}"/>
              </a:ext>
            </a:extLst>
          </p:cNvPr>
          <p:cNvGrpSpPr/>
          <p:nvPr/>
        </p:nvGrpSpPr>
        <p:grpSpPr>
          <a:xfrm>
            <a:off x="0" y="479895"/>
            <a:ext cx="1216152" cy="920236"/>
            <a:chOff x="0" y="479895"/>
            <a:chExt cx="1216152" cy="920236"/>
          </a:xfrm>
          <a:solidFill>
            <a:schemeClr val="accent1">
              <a:lumMod val="50000"/>
            </a:schemeClr>
          </a:solidFill>
        </p:grpSpPr>
        <p:sp>
          <p:nvSpPr>
            <p:cNvPr id="13" name="평행 사변형[P] 13">
              <a:extLst>
                <a:ext uri="{FF2B5EF4-FFF2-40B4-BE49-F238E27FC236}">
                  <a16:creationId xmlns:a16="http://schemas.microsoft.com/office/drawing/2014/main" id="{6892AC20-90FE-4846-A02C-F32F01C616EF}"/>
                </a:ext>
              </a:extLst>
            </p:cNvPr>
            <p:cNvSpPr/>
            <p:nvPr/>
          </p:nvSpPr>
          <p:spPr>
            <a:xfrm rot="10800000">
              <a:off x="0" y="485731"/>
              <a:ext cx="1216152" cy="91440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81D301-BAA1-43E1-9D49-538140E01F97}"/>
                </a:ext>
              </a:extLst>
            </p:cNvPr>
            <p:cNvSpPr/>
            <p:nvPr/>
          </p:nvSpPr>
          <p:spPr>
            <a:xfrm>
              <a:off x="0" y="479895"/>
              <a:ext cx="9144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F27BB5-1ED2-454F-B676-3118F4F76940}"/>
              </a:ext>
            </a:extLst>
          </p:cNvPr>
          <p:cNvGrpSpPr/>
          <p:nvPr/>
        </p:nvGrpSpPr>
        <p:grpSpPr>
          <a:xfrm>
            <a:off x="1082007" y="937095"/>
            <a:ext cx="11150009" cy="5593316"/>
            <a:chOff x="1082007" y="937095"/>
            <a:chExt cx="11150009" cy="55933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5E1834-2766-440F-B03E-14E23755E003}"/>
                </a:ext>
              </a:extLst>
            </p:cNvPr>
            <p:cNvGrpSpPr/>
            <p:nvPr/>
          </p:nvGrpSpPr>
          <p:grpSpPr>
            <a:xfrm>
              <a:off x="1082007" y="937095"/>
              <a:ext cx="8599501" cy="5593316"/>
              <a:chOff x="1082007" y="937095"/>
              <a:chExt cx="8599501" cy="559331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5D00133-C30F-4470-897F-3CFA0AA89D93}"/>
                  </a:ext>
                </a:extLst>
              </p:cNvPr>
              <p:cNvGrpSpPr/>
              <p:nvPr/>
            </p:nvGrpSpPr>
            <p:grpSpPr>
              <a:xfrm>
                <a:off x="2510492" y="937095"/>
                <a:ext cx="7171016" cy="5593316"/>
                <a:chOff x="2510492" y="937095"/>
                <a:chExt cx="7171016" cy="5593316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18FA9A62-EADC-47BC-8ECB-4629F3D8B2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23" r="18741"/>
                <a:stretch/>
              </p:blipFill>
              <p:spPr>
                <a:xfrm>
                  <a:off x="2510492" y="937095"/>
                  <a:ext cx="7171016" cy="5593316"/>
                </a:xfrm>
                <a:prstGeom prst="rect">
                  <a:avLst/>
                </a:prstGeom>
              </p:spPr>
            </p:pic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A603D05F-A8F7-4D9D-BB15-F24150DB542C}"/>
                    </a:ext>
                  </a:extLst>
                </p:cNvPr>
                <p:cNvGrpSpPr/>
                <p:nvPr/>
              </p:nvGrpSpPr>
              <p:grpSpPr>
                <a:xfrm>
                  <a:off x="2897555" y="2617295"/>
                  <a:ext cx="2867891" cy="743419"/>
                  <a:chOff x="3037550" y="1953225"/>
                  <a:chExt cx="2867891" cy="74341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38C2F7C4-1A52-4F5F-BDAA-59C93EE6C0FE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550" y="1988758"/>
                    <a:ext cx="2867891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영상에 대한 </a:t>
                    </a:r>
                    <a:endParaRPr lang="en-US" altLang="ko-KR" sz="2000" dirty="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  <a:p>
                    <a:r>
                      <a: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이해도 향상</a:t>
                    </a:r>
                  </a:p>
                </p:txBody>
              </p:sp>
              <p:sp>
                <p:nvSpPr>
                  <p:cNvPr id="25" name="Google Shape;108;p14">
                    <a:extLst>
                      <a:ext uri="{FF2B5EF4-FFF2-40B4-BE49-F238E27FC236}">
                        <a16:creationId xmlns:a16="http://schemas.microsoft.com/office/drawing/2014/main" id="{167CAB12-2131-491C-B631-08FC5DF73E87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4335344" y="2302075"/>
                    <a:ext cx="743419" cy="4571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wrap="square" lIns="91424" tIns="45700" rIns="91424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 b="0" i="0" u="none" strike="noStrike" cap="none" dirty="0">
                      <a:solidFill>
                        <a:schemeClr val="lt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44BE63F-925A-4DB5-A307-8717BF46EB7B}"/>
                  </a:ext>
                </a:extLst>
              </p:cNvPr>
              <p:cNvGrpSpPr/>
              <p:nvPr/>
            </p:nvGrpSpPr>
            <p:grpSpPr>
              <a:xfrm>
                <a:off x="1082007" y="5102484"/>
                <a:ext cx="2867891" cy="743419"/>
                <a:chOff x="2898402" y="1953225"/>
                <a:chExt cx="2867891" cy="743419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22B7DBD-D8C9-4533-8235-5172F425B814}"/>
                    </a:ext>
                  </a:extLst>
                </p:cNvPr>
                <p:cNvSpPr txBox="1"/>
                <p:nvPr/>
              </p:nvSpPr>
              <p:spPr>
                <a:xfrm>
                  <a:off x="2898402" y="1988758"/>
                  <a:ext cx="286789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다양한 컨텐츠</a:t>
                  </a:r>
                  <a:endParaRPr lang="en-US" altLang="ko-KR" sz="20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  <a:p>
                  <a:r>
                    <a:rPr lang="ko-KR" altLang="en-US" sz="2000" dirty="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접근성 향상</a:t>
                  </a:r>
                  <a:endParaRPr lang="en-US" altLang="ko-KR" sz="20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</p:txBody>
            </p:sp>
            <p:sp>
              <p:nvSpPr>
                <p:cNvPr id="17" name="Google Shape;108;p14">
                  <a:extLst>
                    <a:ext uri="{FF2B5EF4-FFF2-40B4-BE49-F238E27FC236}">
                      <a16:creationId xmlns:a16="http://schemas.microsoft.com/office/drawing/2014/main" id="{141C2BC5-10AD-4693-A594-CF52FD0AD980}"/>
                    </a:ext>
                  </a:extLst>
                </p:cNvPr>
                <p:cNvSpPr/>
                <p:nvPr/>
              </p:nvSpPr>
              <p:spPr>
                <a:xfrm rot="5400000" flipV="1">
                  <a:off x="4335344" y="2302075"/>
                  <a:ext cx="743419" cy="4571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613BF0-ED63-4A05-ADC7-B64F278BBFE1}"/>
                </a:ext>
              </a:extLst>
            </p:cNvPr>
            <p:cNvGrpSpPr/>
            <p:nvPr/>
          </p:nvGrpSpPr>
          <p:grpSpPr>
            <a:xfrm>
              <a:off x="9364125" y="5177486"/>
              <a:ext cx="2867891" cy="743419"/>
              <a:chOff x="3037550" y="1953225"/>
              <a:chExt cx="2867891" cy="7434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FCE2D5-1929-455F-A740-B002C690ABE6}"/>
                  </a:ext>
                </a:extLst>
              </p:cNvPr>
              <p:cNvSpPr txBox="1"/>
              <p:nvPr/>
            </p:nvSpPr>
            <p:spPr>
              <a:xfrm>
                <a:off x="3037550" y="1988758"/>
                <a:ext cx="28678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청인과의</a:t>
                </a:r>
                <a:r>
                  <a:rPr lang="ko-KR" altLang="en-US" sz="20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endParaRPr lang="en-US" altLang="ko-KR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r>
                  <a:rPr lang="ko-KR" altLang="en-US" sz="20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정보격차 해소</a:t>
                </a:r>
              </a:p>
            </p:txBody>
          </p:sp>
          <p:sp>
            <p:nvSpPr>
              <p:cNvPr id="21" name="Google Shape;108;p14">
                <a:extLst>
                  <a:ext uri="{FF2B5EF4-FFF2-40B4-BE49-F238E27FC236}">
                    <a16:creationId xmlns:a16="http://schemas.microsoft.com/office/drawing/2014/main" id="{9575266A-642A-431E-B9A8-41C79E8F09FA}"/>
                  </a:ext>
                </a:extLst>
              </p:cNvPr>
              <p:cNvSpPr/>
              <p:nvPr/>
            </p:nvSpPr>
            <p:spPr>
              <a:xfrm rot="5400000" flipV="1">
                <a:off x="4432891" y="2302075"/>
                <a:ext cx="743419" cy="4571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E12D06-D4E8-43AE-8CC7-62CCFD71C376}"/>
              </a:ext>
            </a:extLst>
          </p:cNvPr>
          <p:cNvGrpSpPr/>
          <p:nvPr/>
        </p:nvGrpSpPr>
        <p:grpSpPr>
          <a:xfrm>
            <a:off x="5025035" y="3223788"/>
            <a:ext cx="6807554" cy="3333087"/>
            <a:chOff x="5051659" y="3206256"/>
            <a:chExt cx="6807554" cy="33330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71914C-B08D-4964-A8F2-D34B4892174E}"/>
                </a:ext>
              </a:extLst>
            </p:cNvPr>
            <p:cNvSpPr/>
            <p:nvPr/>
          </p:nvSpPr>
          <p:spPr>
            <a:xfrm>
              <a:off x="5051659" y="4621569"/>
              <a:ext cx="6807554" cy="191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E493EC8-DDDF-4015-91D1-4A66B1474907}"/>
                </a:ext>
              </a:extLst>
            </p:cNvPr>
            <p:cNvSpPr/>
            <p:nvPr/>
          </p:nvSpPr>
          <p:spPr>
            <a:xfrm>
              <a:off x="6380606" y="3206256"/>
              <a:ext cx="1657241" cy="17992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2FB755-85A6-47FB-A0F5-B10651FFF0D3}"/>
              </a:ext>
            </a:extLst>
          </p:cNvPr>
          <p:cNvGrpSpPr/>
          <p:nvPr/>
        </p:nvGrpSpPr>
        <p:grpSpPr>
          <a:xfrm>
            <a:off x="-1282323" y="3247729"/>
            <a:ext cx="7162515" cy="3282682"/>
            <a:chOff x="-1238378" y="3277533"/>
            <a:chExt cx="7162515" cy="328268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2F10F03-2191-486D-8857-CD33365E045C}"/>
                </a:ext>
              </a:extLst>
            </p:cNvPr>
            <p:cNvSpPr/>
            <p:nvPr/>
          </p:nvSpPr>
          <p:spPr>
            <a:xfrm>
              <a:off x="4423076" y="3277533"/>
              <a:ext cx="1501061" cy="16012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9DD1DC-80EE-4CBE-B81F-2DE519967BB5}"/>
                </a:ext>
              </a:extLst>
            </p:cNvPr>
            <p:cNvSpPr/>
            <p:nvPr/>
          </p:nvSpPr>
          <p:spPr>
            <a:xfrm>
              <a:off x="-1238378" y="4642441"/>
              <a:ext cx="6807554" cy="191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4792AE6-A5D2-4EE0-BB76-B6C61208784A}"/>
              </a:ext>
            </a:extLst>
          </p:cNvPr>
          <p:cNvGrpSpPr/>
          <p:nvPr/>
        </p:nvGrpSpPr>
        <p:grpSpPr>
          <a:xfrm>
            <a:off x="1326571" y="285190"/>
            <a:ext cx="7162515" cy="3282682"/>
            <a:chOff x="-1238378" y="3277533"/>
            <a:chExt cx="7162515" cy="328268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25AD147-8313-4BB1-8637-3700DF637D3E}"/>
                </a:ext>
              </a:extLst>
            </p:cNvPr>
            <p:cNvSpPr/>
            <p:nvPr/>
          </p:nvSpPr>
          <p:spPr>
            <a:xfrm>
              <a:off x="4423076" y="3277533"/>
              <a:ext cx="1501061" cy="16012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1AE08A7-B378-4BA3-8ACE-FE413AE28CE6}"/>
                </a:ext>
              </a:extLst>
            </p:cNvPr>
            <p:cNvSpPr/>
            <p:nvPr/>
          </p:nvSpPr>
          <p:spPr>
            <a:xfrm>
              <a:off x="-1238378" y="4642441"/>
              <a:ext cx="6807554" cy="191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E3E11F3-8760-424A-BF5E-E5C0CDAD45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834533"/>
      </p:ext>
    </p:extLst>
  </p:cSld>
  <p:clrMapOvr>
    <a:masterClrMapping/>
  </p:clrMapOvr>
  <p:transition advTm="381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397D4D5-74DC-4E58-A89B-50F4866F1508}"/>
              </a:ext>
            </a:extLst>
          </p:cNvPr>
          <p:cNvSpPr txBox="1"/>
          <p:nvPr/>
        </p:nvSpPr>
        <p:spPr>
          <a:xfrm>
            <a:off x="983673" y="1527711"/>
            <a:ext cx="102246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spc="-300" dirty="0">
                <a:solidFill>
                  <a:srgbClr val="00002F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Thank you</a:t>
            </a:r>
            <a:endParaRPr lang="ko-KR" altLang="en-US" sz="13800" spc="-300" dirty="0">
              <a:solidFill>
                <a:srgbClr val="00002F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9437C1-A3E3-4029-8B39-E1C2C10A31D3}"/>
              </a:ext>
            </a:extLst>
          </p:cNvPr>
          <p:cNvSpPr/>
          <p:nvPr/>
        </p:nvSpPr>
        <p:spPr>
          <a:xfrm>
            <a:off x="1482437" y="4021124"/>
            <a:ext cx="9213272" cy="8456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전지적 수화 시점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5F05A6D-4905-405A-996C-9538481982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8" y="61039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0642645"/>
      </p:ext>
    </p:extLst>
  </p:cSld>
  <p:clrMapOvr>
    <a:masterClrMapping/>
  </p:clrMapOvr>
  <p:transition advTm="41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1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4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8|6.2|2.7|6.5|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.6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.3|4.6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rgbClr val="000000"/>
      </a:dk1>
      <a:lt1>
        <a:srgbClr val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364</Words>
  <Application>Microsoft Office PowerPoint</Application>
  <PresentationFormat>와이드스크린</PresentationFormat>
  <Paragraphs>52</Paragraphs>
  <Slides>8</Slides>
  <Notes>7</Notes>
  <HiddenSlides>0</HiddenSlides>
  <MMClips>8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210 맨발의청춘 L</vt:lpstr>
      <vt:lpstr>나눔스퀘어 Bold</vt:lpstr>
      <vt:lpstr>Arial</vt:lpstr>
      <vt:lpstr>210 맨발의청춘 B</vt:lpstr>
      <vt:lpstr>Noto Sans CJK KR Medium</vt:lpstr>
      <vt:lpstr>Noto Sans Cond</vt:lpstr>
      <vt:lpstr>맑은 고딕</vt:lpstr>
      <vt:lpstr>맑은 고딕</vt:lpstr>
      <vt:lpstr>Office 테마</vt:lpstr>
      <vt:lpstr>PowerPoint 프레젠테이션</vt:lpstr>
      <vt:lpstr>PowerPoint 프레젠테이션</vt:lpstr>
      <vt:lpstr>Problem</vt:lpstr>
      <vt:lpstr>Solution</vt:lpstr>
      <vt:lpstr>PowerPoint 프레젠테이션</vt:lpstr>
      <vt:lpstr>PowerPoint 프레젠테이션</vt:lpstr>
      <vt:lpstr>기대효과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수화 人(in) 플레이어</dc:title>
  <dc:creator>정창회</dc:creator>
  <cp:lastModifiedBy>정 창회</cp:lastModifiedBy>
  <cp:revision>103</cp:revision>
  <dcterms:modified xsi:type="dcterms:W3CDTF">2019-05-28T15:19:40Z</dcterms:modified>
  <cp:version>1000.0000.01</cp:version>
</cp:coreProperties>
</file>